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99" r:id="rId3"/>
    <p:sldId id="305" r:id="rId4"/>
    <p:sldId id="300" r:id="rId5"/>
    <p:sldId id="301" r:id="rId6"/>
    <p:sldId id="302" r:id="rId7"/>
    <p:sldId id="303" r:id="rId8"/>
    <p:sldId id="304" r:id="rId9"/>
    <p:sldId id="276" r:id="rId10"/>
    <p:sldId id="308" r:id="rId11"/>
    <p:sldId id="297" r:id="rId12"/>
    <p:sldId id="290" r:id="rId13"/>
    <p:sldId id="284" r:id="rId14"/>
    <p:sldId id="307" r:id="rId15"/>
    <p:sldId id="292" r:id="rId1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A9C9FF"/>
    <a:srgbClr val="6D6E70"/>
    <a:srgbClr val="F3F3F3"/>
    <a:srgbClr val="F8F3D2"/>
    <a:srgbClr val="7D11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3" autoAdjust="0"/>
    <p:restoredTop sz="90929"/>
  </p:normalViewPr>
  <p:slideViewPr>
    <p:cSldViewPr>
      <p:cViewPr varScale="1">
        <p:scale>
          <a:sx n="122" d="100"/>
          <a:sy n="122" d="100"/>
        </p:scale>
        <p:origin x="-1320" y="-96"/>
      </p:cViewPr>
      <p:guideLst>
        <p:guide orient="horz" pos="2160"/>
        <p:guide orient="horz" pos="528"/>
        <p:guide orient="horz" pos="480"/>
        <p:guide pos="2880"/>
        <p:guide pos="384"/>
        <p:guide pos="960"/>
        <p:guide pos="3456"/>
        <p:guide pos="5759"/>
        <p:guide pos="2304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668575090" y="2036290405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>
            <a:lvl1pPr algn="r"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>
              <a:defRPr sz="1300" i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48" tIns="48325" rIns="96648" bIns="48325" numCol="1" anchor="b" anchorCtr="0" compatLnSpc="1">
            <a:prstTxWarp prst="textNoShape">
              <a:avLst/>
            </a:prstTxWarp>
          </a:bodyPr>
          <a:lstStyle>
            <a:lvl1pPr algn="r">
              <a:defRPr sz="1300" i="0" smtClean="0"/>
            </a:lvl1pPr>
          </a:lstStyle>
          <a:p>
            <a:pPr>
              <a:defRPr/>
            </a:pPr>
            <a:fld id="{70150928-E057-410D-A83B-9EA5396206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89537-4750-4C81-B929-611EFD7F250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8"/>
          <p:cNvSpPr>
            <a:spLocks noChangeArrowheads="1"/>
          </p:cNvSpPr>
          <p:nvPr userDrawn="1"/>
        </p:nvSpPr>
        <p:spPr bwMode="auto">
          <a:xfrm>
            <a:off x="0" y="0"/>
            <a:ext cx="9144000" cy="5803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>
            <a:off x="685800" y="3198813"/>
            <a:ext cx="77692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0" y="5748338"/>
            <a:ext cx="9150350" cy="76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46" descr="IUwide_ps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978525"/>
            <a:ext cx="19050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33638"/>
            <a:ext cx="8226425" cy="5080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676400"/>
            <a:ext cx="8226425" cy="776288"/>
          </a:xfrm>
        </p:spPr>
        <p:txBody>
          <a:bodyPr/>
          <a:lstStyle>
            <a:lvl1pPr algn="ctr"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316413"/>
            <a:ext cx="8226425" cy="457200"/>
          </a:xfrm>
          <a:prstGeom prst="rect">
            <a:avLst/>
          </a:prstGeom>
        </p:spPr>
        <p:txBody>
          <a:bodyPr anchor="ctr"/>
          <a:lstStyle>
            <a:lvl1pPr algn="ctr">
              <a:defRPr sz="1400" i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7F0E342-6305-4AD9-BE10-43EECE5EC88C}" type="datetime4">
              <a:rPr lang="en-US" smtClean="0"/>
              <a:pPr>
                <a:defRPr/>
              </a:pPr>
              <a:t>August 14, 2013</a:t>
            </a:fld>
            <a:endParaRPr lang="en-US" sz="2000" dirty="0"/>
          </a:p>
        </p:txBody>
      </p:sp>
      <p:pic>
        <p:nvPicPr>
          <p:cNvPr id="11" name="Picture 37" descr="Picture3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0" y="5867400"/>
            <a:ext cx="1187450" cy="9691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01013" cy="609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026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49840" y="6535579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B7ACF187-A7BB-4935-B486-BC623C3136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37" descr="Picture3.png"/>
          <p:cNvPicPr>
            <a:picLocks noChangeAspect="1"/>
          </p:cNvPicPr>
          <p:nvPr userDrawn="1"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1676400" y="49899"/>
            <a:ext cx="609600" cy="5597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949325"/>
            <a:ext cx="71104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5588" y="1981200"/>
            <a:ext cx="711041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0" y="6781800"/>
            <a:ext cx="9150350" cy="825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53" name="Rectangle 29"/>
          <p:cNvSpPr>
            <a:spLocks noChangeArrowheads="1"/>
          </p:cNvSpPr>
          <p:nvPr userDrawn="1"/>
        </p:nvSpPr>
        <p:spPr bwMode="auto">
          <a:xfrm>
            <a:off x="0" y="1"/>
            <a:ext cx="9150350" cy="685800"/>
          </a:xfrm>
          <a:prstGeom prst="rect">
            <a:avLst/>
          </a:prstGeom>
          <a:solidFill>
            <a:srgbClr val="7D110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32" name="Picture 33" descr="iuwide_psd_wh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2213" y="76200"/>
            <a:ext cx="16764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49840" y="6535579"/>
            <a:ext cx="341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ACF187-A7BB-4935-B486-BC623C31362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0" y="6535579"/>
            <a:ext cx="22669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t>calorimeter group meeting 8/15/2013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7"/>
          <p:cNvSpPr>
            <a:spLocks noGrp="1" noChangeArrowheads="1"/>
          </p:cNvSpPr>
          <p:nvPr>
            <p:ph type="ctrTitle"/>
          </p:nvPr>
        </p:nvSpPr>
        <p:spPr>
          <a:xfrm>
            <a:off x="455613" y="1295400"/>
            <a:ext cx="8226425" cy="776288"/>
          </a:xfrm>
          <a:noFill/>
        </p:spPr>
        <p:txBody>
          <a:bodyPr/>
          <a:lstStyle/>
          <a:p>
            <a:r>
              <a:rPr lang="en-US" sz="3200" dirty="0" smtClean="0"/>
              <a:t>Update on MPPC f</a:t>
            </a:r>
            <a:r>
              <a:rPr lang="en-US" sz="3200" dirty="0" smtClean="0"/>
              <a:t>rontend </a:t>
            </a:r>
            <a:r>
              <a:rPr lang="en-US" sz="3200" dirty="0" smtClean="0"/>
              <a:t>electronics development at </a:t>
            </a:r>
            <a:r>
              <a:rPr lang="en-US" sz="3200" dirty="0" smtClean="0"/>
              <a:t>IU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4276725" y="42259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i="0" dirty="0"/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455613" y="3986213"/>
            <a:ext cx="822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i="0" dirty="0" smtClean="0">
                <a:solidFill>
                  <a:schemeClr val="bg1"/>
                </a:solidFill>
              </a:rPr>
              <a:t>Gerard </a:t>
            </a:r>
            <a:r>
              <a:rPr lang="en-US" sz="1800" i="0" dirty="0" err="1" smtClean="0">
                <a:solidFill>
                  <a:schemeClr val="bg1"/>
                </a:solidFill>
              </a:rPr>
              <a:t>Visser</a:t>
            </a:r>
            <a:endParaRPr lang="en-US" i="0" dirty="0"/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1981200" y="6019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4495800"/>
            <a:ext cx="8226425" cy="457200"/>
          </a:xfrm>
        </p:spPr>
        <p:txBody>
          <a:bodyPr/>
          <a:lstStyle/>
          <a:p>
            <a:r>
              <a:rPr lang="en-US" dirty="0" smtClean="0"/>
              <a:t>August 15, 2013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514882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HCAL </a:t>
            </a:r>
            <a:r>
              <a:rPr lang="en-US" dirty="0" smtClean="0"/>
              <a:t>b</a:t>
            </a:r>
            <a:r>
              <a:rPr lang="en-US" dirty="0" smtClean="0"/>
              <a:t>eam test FEE board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1600200"/>
            <a:ext cx="320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Eight MPPC in vertical line on back of the board in this view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Bypass capacitor and damper resistor (if used) placed next to each MPPC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MPPC will be potted in clear silicone for optical interface to WLS bar (see Oleg’s presentations)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FEE board mounts via standoffs to front steel plates of HCAL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Most electronics on front side of the board in this view; preamps to the right side, voltage regulators and cable connector to the left side.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Electronics is organized as two independent groups of 4 MPPC, for fault tolerance, re-use of design for EMCAL, and improved temperature compensation (smaller distances)</a:t>
            </a:r>
            <a:endParaRPr lang="en-US" sz="1200" dirty="0" smtClean="0"/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smtClean="0"/>
              <a:t>10-pin 0.025” pitch flat cable </a:t>
            </a:r>
            <a:r>
              <a:rPr lang="en-US" sz="1200" dirty="0" err="1" smtClean="0"/>
              <a:t>multidrop</a:t>
            </a:r>
            <a:r>
              <a:rPr lang="en-US" sz="1200" dirty="0" smtClean="0"/>
              <a:t> for power &amp; controls interface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Control system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40" y="3940926"/>
            <a:ext cx="1370060" cy="5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80666"/>
            <a:ext cx="1522460" cy="50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0940" y="4463209"/>
            <a:ext cx="32004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5868940" y="5225209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Notched Right Arrow 6"/>
          <p:cNvSpPr/>
          <p:nvPr/>
        </p:nvSpPr>
        <p:spPr bwMode="auto">
          <a:xfrm>
            <a:off x="5030740" y="5072809"/>
            <a:ext cx="1447800" cy="533400"/>
          </a:xfrm>
          <a:prstGeom prst="notchedRightArrow">
            <a:avLst/>
          </a:prstGeom>
          <a:solidFill>
            <a:schemeClr val="tx2">
              <a:lumMod val="90000"/>
              <a:alpha val="5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970" y="5149009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I</a:t>
            </a:r>
            <a:r>
              <a:rPr lang="en-US" baseline="30000" dirty="0" smtClean="0"/>
              <a:t>2</a:t>
            </a:r>
            <a:r>
              <a:rPr lang="en-US" dirty="0" smtClean="0"/>
              <a:t>C devices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820170" y="5225209"/>
            <a:ext cx="1524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Notched Right Arrow 10"/>
          <p:cNvSpPr/>
          <p:nvPr/>
        </p:nvSpPr>
        <p:spPr bwMode="auto">
          <a:xfrm>
            <a:off x="2438400" y="5072809"/>
            <a:ext cx="1143770" cy="533400"/>
          </a:xfrm>
          <a:prstGeom prst="notchedRightArrow">
            <a:avLst/>
          </a:prstGeom>
          <a:solidFill>
            <a:schemeClr val="tx2">
              <a:lumMod val="90000"/>
              <a:alpha val="5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1" y="4615609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multidrop</a:t>
            </a:r>
            <a:r>
              <a:rPr lang="en-US" dirty="0" smtClean="0"/>
              <a:t> bus,</a:t>
            </a:r>
          </a:p>
          <a:p>
            <a:r>
              <a:rPr lang="en-US" dirty="0" smtClean="0"/>
              <a:t>unique global address factory programmed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6063409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 kb/s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35847" y="6063409"/>
            <a:ext cx="1608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3.125 kb/s (×2)</a:t>
            </a:r>
          </a:p>
          <a:p>
            <a:r>
              <a:rPr lang="en-US" sz="1200" dirty="0" smtClean="0">
                <a:sym typeface="Wingdings" pitchFamily="2" charset="2"/>
              </a:rPr>
              <a:t> 62.5 DAC writes/s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447800"/>
            <a:ext cx="2209800" cy="60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1981200"/>
            <a:ext cx="1843087" cy="37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1371601"/>
            <a:ext cx="276934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reeform 16"/>
          <p:cNvSpPr/>
          <p:nvPr/>
        </p:nvSpPr>
        <p:spPr bwMode="auto">
          <a:xfrm>
            <a:off x="259210" y="2618154"/>
            <a:ext cx="5882380" cy="1953846"/>
          </a:xfrm>
          <a:custGeom>
            <a:avLst/>
            <a:gdLst>
              <a:gd name="connsiteX0" fmla="*/ 4695744 w 5882380"/>
              <a:gd name="connsiteY0" fmla="*/ 0 h 1953846"/>
              <a:gd name="connsiteX1" fmla="*/ 5469467 w 5882380"/>
              <a:gd name="connsiteY1" fmla="*/ 312615 h 1953846"/>
              <a:gd name="connsiteX2" fmla="*/ 5860236 w 5882380"/>
              <a:gd name="connsiteY2" fmla="*/ 695569 h 1953846"/>
              <a:gd name="connsiteX3" fmla="*/ 5336605 w 5882380"/>
              <a:gd name="connsiteY3" fmla="*/ 890954 h 1953846"/>
              <a:gd name="connsiteX4" fmla="*/ 3359313 w 5882380"/>
              <a:gd name="connsiteY4" fmla="*/ 820615 h 1953846"/>
              <a:gd name="connsiteX5" fmla="*/ 1804052 w 5882380"/>
              <a:gd name="connsiteY5" fmla="*/ 804984 h 1953846"/>
              <a:gd name="connsiteX6" fmla="*/ 147190 w 5882380"/>
              <a:gd name="connsiteY6" fmla="*/ 1438031 h 1953846"/>
              <a:gd name="connsiteX7" fmla="*/ 920913 w 5882380"/>
              <a:gd name="connsiteY7" fmla="*/ 1953846 h 195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2380" h="1953846">
                <a:moveTo>
                  <a:pt x="4695744" y="0"/>
                </a:moveTo>
                <a:cubicBezTo>
                  <a:pt x="4985564" y="98343"/>
                  <a:pt x="5275385" y="196687"/>
                  <a:pt x="5469467" y="312615"/>
                </a:cubicBezTo>
                <a:cubicBezTo>
                  <a:pt x="5663549" y="428543"/>
                  <a:pt x="5882380" y="599179"/>
                  <a:pt x="5860236" y="695569"/>
                </a:cubicBezTo>
                <a:cubicBezTo>
                  <a:pt x="5838092" y="791959"/>
                  <a:pt x="5753426" y="870113"/>
                  <a:pt x="5336605" y="890954"/>
                </a:cubicBezTo>
                <a:cubicBezTo>
                  <a:pt x="4919785" y="911795"/>
                  <a:pt x="3948072" y="834943"/>
                  <a:pt x="3359313" y="820615"/>
                </a:cubicBezTo>
                <a:cubicBezTo>
                  <a:pt x="2770554" y="806287"/>
                  <a:pt x="2339406" y="702081"/>
                  <a:pt x="1804052" y="804984"/>
                </a:cubicBezTo>
                <a:cubicBezTo>
                  <a:pt x="1268698" y="907887"/>
                  <a:pt x="294380" y="1246554"/>
                  <a:pt x="147190" y="1438031"/>
                </a:cubicBezTo>
                <a:cubicBezTo>
                  <a:pt x="0" y="1629508"/>
                  <a:pt x="460456" y="1791677"/>
                  <a:pt x="920913" y="1953846"/>
                </a:cubicBezTo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52400" y="1066800"/>
            <a:ext cx="2438400" cy="163121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while true; do { echo -ne 'rb5528DC6C920300009544\n' &gt;/dev/ttyUSB0; sleep 0.8; echo -ne 'rb5528E26C920300006B44\n' &gt;/dev/ttyUSB0; sleep 0.8; echo -ne 'rb5528DC6C9203000095BEFFFF\nrb5528E26C920300006BBEFFFF\n' &gt;/dev/ttyUSB0; }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done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1320800" y="2711938"/>
            <a:ext cx="2032000" cy="209713"/>
          </a:xfrm>
          <a:custGeom>
            <a:avLst/>
            <a:gdLst>
              <a:gd name="connsiteX0" fmla="*/ 0 w 2032000"/>
              <a:gd name="connsiteY0" fmla="*/ 0 h 209713"/>
              <a:gd name="connsiteX1" fmla="*/ 148492 w 2032000"/>
              <a:gd name="connsiteY1" fmla="*/ 179754 h 209713"/>
              <a:gd name="connsiteX2" fmla="*/ 844062 w 2032000"/>
              <a:gd name="connsiteY2" fmla="*/ 179754 h 209713"/>
              <a:gd name="connsiteX3" fmla="*/ 1516185 w 2032000"/>
              <a:gd name="connsiteY3" fmla="*/ 62524 h 209713"/>
              <a:gd name="connsiteX4" fmla="*/ 2032000 w 2032000"/>
              <a:gd name="connsiteY4" fmla="*/ 109416 h 20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209713">
                <a:moveTo>
                  <a:pt x="0" y="0"/>
                </a:moveTo>
                <a:cubicBezTo>
                  <a:pt x="3907" y="74897"/>
                  <a:pt x="7815" y="149795"/>
                  <a:pt x="148492" y="179754"/>
                </a:cubicBezTo>
                <a:cubicBezTo>
                  <a:pt x="289169" y="209713"/>
                  <a:pt x="616113" y="199292"/>
                  <a:pt x="844062" y="179754"/>
                </a:cubicBezTo>
                <a:cubicBezTo>
                  <a:pt x="1072011" y="160216"/>
                  <a:pt x="1318195" y="74247"/>
                  <a:pt x="1516185" y="62524"/>
                </a:cubicBezTo>
                <a:cubicBezTo>
                  <a:pt x="1714175" y="50801"/>
                  <a:pt x="1873087" y="80108"/>
                  <a:pt x="2032000" y="109416"/>
                </a:cubicBezTo>
              </a:path>
            </a:pathLst>
          </a:cu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762000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(for example...)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106045" y="2362200"/>
            <a:ext cx="20473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$29.95 !!</a:t>
            </a:r>
          </a:p>
          <a:p>
            <a:r>
              <a:rPr lang="en-US" sz="1400" dirty="0" smtClean="0"/>
              <a:t>(need ~5 for beam test)</a:t>
            </a: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 rot="-1800000">
            <a:off x="533400" y="3352800"/>
            <a:ext cx="8101013" cy="609600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Requirements for FEE for UCLA W-</a:t>
            </a:r>
            <a:r>
              <a:rPr lang="en-US" sz="2400" dirty="0" err="1" smtClean="0"/>
              <a:t>SciFi</a:t>
            </a:r>
            <a:r>
              <a:rPr lang="en-US" sz="2400" dirty="0" smtClean="0"/>
              <a:t> calorimeter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3950"/>
            <a:ext cx="8229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FEE fits behind tower (26.7 mm square), and compatible to optical coupling of MPPC’s to light guide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Single analog output signal from tower, representing sum of 4 MPPC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Full scale signal range </a:t>
            </a:r>
            <a:r>
              <a:rPr lang="en-US" sz="1200" i="0" dirty="0" smtClean="0"/>
              <a:t>(whole tower sum)</a:t>
            </a:r>
            <a:r>
              <a:rPr lang="en-US" sz="1800" i="0" dirty="0" smtClean="0"/>
              <a:t> </a:t>
            </a:r>
            <a:r>
              <a:rPr lang="en-US" sz="1800" i="0" dirty="0" smtClean="0"/>
              <a:t>&gt;5,000 </a:t>
            </a:r>
            <a:r>
              <a:rPr lang="en-US" sz="1800" i="0" dirty="0" smtClean="0"/>
              <a:t>pixel with good linearity </a:t>
            </a:r>
            <a:r>
              <a:rPr lang="en-US" sz="1800" dirty="0" smtClean="0">
                <a:latin typeface="Arial"/>
                <a:cs typeface="Arial"/>
              </a:rPr>
              <a:t>≈</a:t>
            </a:r>
            <a:r>
              <a:rPr lang="en-US" sz="1800" dirty="0" smtClean="0"/>
              <a:t>1</a:t>
            </a:r>
            <a:r>
              <a:rPr lang="en-US" sz="1800" dirty="0" smtClean="0"/>
              <a:t>%.</a:t>
            </a:r>
            <a:endParaRPr lang="en-US" sz="1800" dirty="0" smtClean="0"/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Noise level low enough to </a:t>
            </a:r>
            <a:r>
              <a:rPr lang="en-US" sz="1800" i="0" dirty="0" smtClean="0"/>
              <a:t>calibrate via</a:t>
            </a:r>
            <a:r>
              <a:rPr lang="en-US" sz="1800" i="0" dirty="0" smtClean="0"/>
              <a:t> </a:t>
            </a:r>
            <a:r>
              <a:rPr lang="en-US" sz="1800" i="0" dirty="0" smtClean="0"/>
              <a:t>single-pixel peak. (This is necessary to adjust each of 4 MPPC devices to matching gain</a:t>
            </a:r>
            <a:r>
              <a:rPr lang="en-US" sz="1800" i="0" dirty="0" smtClean="0"/>
              <a:t>).</a:t>
            </a:r>
            <a:endParaRPr lang="en-US" sz="1800" i="0" dirty="0" smtClean="0"/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Temperature compensation and bias voltage stability sufficient to </a:t>
            </a:r>
            <a:r>
              <a:rPr lang="en-US" sz="1800" i="0" dirty="0" smtClean="0"/>
              <a:t>have </a:t>
            </a:r>
            <a:r>
              <a:rPr lang="en-US" sz="1800" dirty="0" smtClean="0">
                <a:latin typeface="Arial"/>
                <a:cs typeface="Arial"/>
              </a:rPr>
              <a:t>≈</a:t>
            </a:r>
            <a:r>
              <a:rPr lang="en-US" sz="1800" dirty="0" smtClean="0"/>
              <a:t>1</a:t>
            </a:r>
            <a:r>
              <a:rPr lang="en-US" sz="1800" dirty="0" smtClean="0"/>
              <a:t>%</a:t>
            </a:r>
            <a:r>
              <a:rPr lang="en-US" sz="1800" i="0" dirty="0" smtClean="0"/>
              <a:t> </a:t>
            </a:r>
            <a:r>
              <a:rPr lang="en-US" sz="1800" i="0" dirty="0" smtClean="0"/>
              <a:t>gain </a:t>
            </a:r>
            <a:r>
              <a:rPr lang="en-US" sz="1800" i="0" dirty="0" smtClean="0"/>
              <a:t>stability. (</a:t>
            </a:r>
            <a:r>
              <a:rPr lang="en-US" sz="1800" i="0" dirty="0" smtClean="0"/>
              <a:t>Over</a:t>
            </a:r>
            <a:r>
              <a:rPr lang="en-US" sz="1800" i="0" dirty="0" smtClean="0"/>
              <a:t> </a:t>
            </a:r>
            <a:r>
              <a:rPr lang="en-US" sz="1800" i="0" dirty="0" smtClean="0"/>
              <a:t>temperature range </a:t>
            </a:r>
            <a:r>
              <a:rPr lang="en-US" sz="1800" dirty="0" smtClean="0"/>
              <a:t>25 to </a:t>
            </a:r>
            <a:r>
              <a:rPr lang="en-US" sz="1800" dirty="0" smtClean="0"/>
              <a:t>40</a:t>
            </a:r>
            <a:r>
              <a:rPr lang="en-US" sz="1800" dirty="0" smtClean="0">
                <a:latin typeface="Arial"/>
                <a:cs typeface="Arial"/>
              </a:rPr>
              <a:t>°C </a:t>
            </a:r>
            <a:r>
              <a:rPr lang="en-US" sz="1800" dirty="0" smtClean="0">
                <a:latin typeface="Arial"/>
                <a:cs typeface="Arial"/>
              </a:rPr>
              <a:t>?</a:t>
            </a:r>
            <a:r>
              <a:rPr lang="en-US" sz="1800" i="0" dirty="0" smtClean="0">
                <a:latin typeface="Arial"/>
                <a:cs typeface="Arial"/>
              </a:rPr>
              <a:t>)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>
                <a:latin typeface="Arial"/>
                <a:cs typeface="Arial"/>
              </a:rPr>
              <a:t> </a:t>
            </a:r>
            <a:r>
              <a:rPr lang="en-US" sz="1800" i="0" dirty="0" smtClean="0">
                <a:solidFill>
                  <a:srgbClr val="0070C0"/>
                </a:solidFill>
                <a:latin typeface="Arial"/>
                <a:cs typeface="Arial"/>
              </a:rPr>
              <a:t>Remark: 1% gain error results from merely ≈0.25 °C uncompensated temperature change.</a:t>
            </a:r>
            <a:endParaRPr lang="en-US" sz="1800" i="0" dirty="0" smtClean="0">
              <a:solidFill>
                <a:srgbClr val="0070C0"/>
              </a:solidFill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1800" i="0" dirty="0" smtClean="0"/>
              <a:t> Low cost, low power, and easy to integrate to large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2912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(slightly updated from previous meeting)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10-Point Star 62"/>
          <p:cNvSpPr/>
          <p:nvPr/>
        </p:nvSpPr>
        <p:spPr bwMode="auto">
          <a:xfrm>
            <a:off x="7848600" y="4419600"/>
            <a:ext cx="1143000" cy="1066800"/>
          </a:xfrm>
          <a:prstGeom prst="star10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readout system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2590800" y="17526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5410200" y="3505200"/>
            <a:ext cx="685800" cy="152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Rectangle 38"/>
          <p:cNvSpPr/>
          <p:nvPr/>
        </p:nvSpPr>
        <p:spPr bwMode="auto">
          <a:xfrm>
            <a:off x="2438400" y="19050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2" name="Straight Arrow Connector 41"/>
          <p:cNvCxnSpPr>
            <a:endCxn id="44" idx="1"/>
          </p:cNvCxnSpPr>
          <p:nvPr/>
        </p:nvCxnSpPr>
        <p:spPr bwMode="auto">
          <a:xfrm>
            <a:off x="5257800" y="3657600"/>
            <a:ext cx="806637" cy="44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/>
          <p:nvPr/>
        </p:nvSpPr>
        <p:spPr bwMode="auto">
          <a:xfrm>
            <a:off x="2286000" y="20574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1" name="Straight Arrow Connector 40"/>
          <p:cNvCxnSpPr>
            <a:endCxn id="44" idx="2"/>
          </p:cNvCxnSpPr>
          <p:nvPr/>
        </p:nvCxnSpPr>
        <p:spPr bwMode="auto">
          <a:xfrm>
            <a:off x="5105400" y="3810000"/>
            <a:ext cx="914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2133600" y="2209800"/>
            <a:ext cx="3048000" cy="2362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 block diagram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114800" y="25908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regulator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3581400" y="2819400"/>
            <a:ext cx="304800" cy="3048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1200" dirty="0" smtClean="0"/>
              <a:t>+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514600" y="25908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DAC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114800" y="35814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MPPC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0" name="Straight Arrow Connector 9"/>
          <p:cNvCxnSpPr>
            <a:stCxn id="7" idx="3"/>
            <a:endCxn id="6" idx="2"/>
          </p:cNvCxnSpPr>
          <p:nvPr/>
        </p:nvCxnSpPr>
        <p:spPr bwMode="auto">
          <a:xfrm>
            <a:off x="3352800" y="29718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6" idx="1"/>
          </p:cNvCxnSpPr>
          <p:nvPr/>
        </p:nvCxnSpPr>
        <p:spPr bwMode="auto">
          <a:xfrm rot="16200000" flipH="1">
            <a:off x="3276600" y="2514599"/>
            <a:ext cx="501837" cy="1970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2514600" y="3505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DAC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5" name="Straight Arrow Connector 14"/>
          <p:cNvCxnSpPr>
            <a:stCxn id="13" idx="3"/>
            <a:endCxn id="6" idx="3"/>
          </p:cNvCxnSpPr>
          <p:nvPr/>
        </p:nvCxnSpPr>
        <p:spPr bwMode="auto">
          <a:xfrm flipV="1">
            <a:off x="3352800" y="3079563"/>
            <a:ext cx="273237" cy="806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828800" y="2362200"/>
            <a:ext cx="16002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990600" y="1981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voltage reference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1" name="Straight Arrow Connector 20"/>
          <p:cNvCxnSpPr>
            <a:stCxn id="6" idx="6"/>
            <a:endCxn id="5" idx="1"/>
          </p:cNvCxnSpPr>
          <p:nvPr/>
        </p:nvCxnSpPr>
        <p:spPr bwMode="auto">
          <a:xfrm>
            <a:off x="3886200" y="29718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5" idx="2"/>
            <a:endCxn id="8" idx="0"/>
          </p:cNvCxnSpPr>
          <p:nvPr/>
        </p:nvCxnSpPr>
        <p:spPr bwMode="auto">
          <a:xfrm rot="5400000">
            <a:off x="4419600" y="34671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8" idx="3"/>
            <a:endCxn id="44" idx="3"/>
          </p:cNvCxnSpPr>
          <p:nvPr/>
        </p:nvCxnSpPr>
        <p:spPr bwMode="auto">
          <a:xfrm flipV="1">
            <a:off x="4953000" y="3917763"/>
            <a:ext cx="1111437" cy="446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endCxn id="7" idx="0"/>
          </p:cNvCxnSpPr>
          <p:nvPr/>
        </p:nvCxnSpPr>
        <p:spPr bwMode="auto">
          <a:xfrm rot="16200000" flipH="1">
            <a:off x="2800350" y="2457450"/>
            <a:ext cx="228600" cy="381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990600" y="3505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err="1" smtClean="0"/>
              <a:t>thermistor</a:t>
            </a:r>
            <a:endParaRPr kumimoji="0" 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33" name="Straight Arrow Connector 32"/>
          <p:cNvCxnSpPr>
            <a:stCxn id="31" idx="3"/>
            <a:endCxn id="13" idx="1"/>
          </p:cNvCxnSpPr>
          <p:nvPr/>
        </p:nvCxnSpPr>
        <p:spPr bwMode="auto">
          <a:xfrm>
            <a:off x="1828800" y="3886200"/>
            <a:ext cx="685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19" idx="2"/>
            <a:endCxn id="31" idx="0"/>
          </p:cNvCxnSpPr>
          <p:nvPr/>
        </p:nvCxnSpPr>
        <p:spPr bwMode="auto">
          <a:xfrm rot="5400000">
            <a:off x="1028700" y="3124200"/>
            <a:ext cx="7620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Oval 43"/>
          <p:cNvSpPr/>
          <p:nvPr/>
        </p:nvSpPr>
        <p:spPr bwMode="auto">
          <a:xfrm>
            <a:off x="6019800" y="3657600"/>
            <a:ext cx="304800" cy="3048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1200" dirty="0" smtClean="0"/>
              <a:t>+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6553200" y="34290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preamp/ shaper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553200" y="46482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/>
              <a:t>cable driver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>
            <a:off x="7391400" y="487680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47" idx="3"/>
          </p:cNvCxnSpPr>
          <p:nvPr/>
        </p:nvCxnSpPr>
        <p:spPr bwMode="auto">
          <a:xfrm>
            <a:off x="7391400" y="502920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44" idx="6"/>
            <a:endCxn id="46" idx="1"/>
          </p:cNvCxnSpPr>
          <p:nvPr/>
        </p:nvCxnSpPr>
        <p:spPr bwMode="auto">
          <a:xfrm>
            <a:off x="6324600" y="3810000"/>
            <a:ext cx="228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>
            <a:stCxn id="46" idx="2"/>
            <a:endCxn id="47" idx="0"/>
          </p:cNvCxnSpPr>
          <p:nvPr/>
        </p:nvCxnSpPr>
        <p:spPr bwMode="auto">
          <a:xfrm rot="5400000">
            <a:off x="6743700" y="4419600"/>
            <a:ext cx="4572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Rectangle 55"/>
          <p:cNvSpPr/>
          <p:nvPr/>
        </p:nvSpPr>
        <p:spPr bwMode="auto">
          <a:xfrm>
            <a:off x="2514600" y="4953000"/>
            <a:ext cx="838200" cy="7620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/>
              <a:t>1-wire to I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C bridge hardware</a:t>
            </a:r>
            <a:endParaRPr kumimoji="0" lang="en-US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58" name="Straight Arrow Connector 57"/>
          <p:cNvCxnSpPr>
            <a:stCxn id="56" idx="0"/>
            <a:endCxn id="13" idx="2"/>
          </p:cNvCxnSpPr>
          <p:nvPr/>
        </p:nvCxnSpPr>
        <p:spPr bwMode="auto">
          <a:xfrm rot="5400000" flipH="1" flipV="1">
            <a:off x="2590800" y="4610100"/>
            <a:ext cx="6858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10-Point Star 58"/>
          <p:cNvSpPr/>
          <p:nvPr/>
        </p:nvSpPr>
        <p:spPr bwMode="auto">
          <a:xfrm>
            <a:off x="304800" y="4800600"/>
            <a:ext cx="1295400" cy="1066800"/>
          </a:xfrm>
          <a:prstGeom prst="star10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some software</a:t>
            </a:r>
            <a:r>
              <a:rPr kumimoji="0" lang="en-US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on some </a:t>
            </a:r>
            <a:r>
              <a:rPr kumimoji="0" lang="en-US" sz="10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linux</a:t>
            </a:r>
            <a:r>
              <a:rPr kumimoji="0" lang="en-US" sz="1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box somewhere</a:t>
            </a:r>
            <a:endParaRPr kumimoji="0" lang="en-US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61" name="Straight Arrow Connector 60"/>
          <p:cNvCxnSpPr>
            <a:endCxn id="56" idx="1"/>
          </p:cNvCxnSpPr>
          <p:nvPr/>
        </p:nvCxnSpPr>
        <p:spPr bwMode="auto">
          <a:xfrm>
            <a:off x="1524000" y="5334000"/>
            <a:ext cx="990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Bias voltage regulator</a:t>
            </a:r>
            <a:endParaRPr lang="en-US" sz="3200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rcRect t="2933"/>
          <a:stretch>
            <a:fillRect/>
          </a:stretch>
        </p:blipFill>
        <p:spPr>
          <a:xfrm>
            <a:off x="1295400" y="1447800"/>
            <a:ext cx="6934200" cy="5043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74730" y="2286000"/>
            <a:ext cx="592470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fixed ref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1142" y="2650123"/>
            <a:ext cx="586058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err="1" smtClean="0">
                <a:solidFill>
                  <a:srgbClr val="0070C0"/>
                </a:solidFill>
              </a:rPr>
              <a:t>setpoint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2984956"/>
            <a:ext cx="970779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compensation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4478923"/>
            <a:ext cx="1062150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current sources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90301" y="3412123"/>
            <a:ext cx="501099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MPPC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5450" y="2573923"/>
            <a:ext cx="1031693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shunt regulator</a:t>
            </a:r>
            <a:endParaRPr lang="en-US" sz="1100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7543800" y="5638800"/>
            <a:ext cx="6096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8229600" y="5545723"/>
            <a:ext cx="570028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preamp</a:t>
            </a:r>
            <a:endParaRPr lang="en-US" sz="1100" dirty="0">
              <a:solidFill>
                <a:srgbClr val="0070C0"/>
              </a:solidFill>
            </a:endParaRPr>
          </a:p>
        </p:txBody>
      </p:sp>
      <p:pic>
        <p:nvPicPr>
          <p:cNvPr id="16" name="Picture 15" descr="PICT1534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57514"/>
            <a:ext cx="2590800" cy="17904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52600" y="2857714"/>
            <a:ext cx="501099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MPPC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1409914"/>
            <a:ext cx="1523815" cy="1692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regulator pre-prototype</a:t>
            </a:r>
            <a:endParaRPr lang="en-US" sz="11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</a:t>
            </a:r>
            <a:endParaRPr lang="en-US" dirty="0"/>
          </a:p>
        </p:txBody>
      </p:sp>
      <p:pic>
        <p:nvPicPr>
          <p:cNvPr id="11" name="Picture 10" descr="PICT1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5113602" cy="4252858"/>
          </a:xfrm>
          <a:prstGeom prst="rect">
            <a:avLst/>
          </a:prstGeom>
        </p:spPr>
      </p:pic>
      <p:pic>
        <p:nvPicPr>
          <p:cNvPr id="12" name="Picture 11" descr="PICT1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447800"/>
            <a:ext cx="2695883" cy="2480929"/>
          </a:xfrm>
          <a:prstGeom prst="rect">
            <a:avLst/>
          </a:prstGeom>
        </p:spPr>
      </p:pic>
      <p:pic>
        <p:nvPicPr>
          <p:cNvPr id="13" name="Picture 12" descr="PICT16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4343400"/>
            <a:ext cx="3200400" cy="1698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7000" y="1676400"/>
            <a:ext cx="722314" cy="1846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blue LED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preamp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259" y="1600200"/>
            <a:ext cx="732094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5029200"/>
            <a:ext cx="449580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It is AC coupled here for prototyping convenience,    but the real board will be DC coupled and feed each MPPC with an independent bias supply, as previously discussed.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Real board will include series damping resistor for each MPPC (probably use zero-Ohm jumpers).</a:t>
            </a:r>
            <a:endParaRPr lang="en-US" sz="1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dirty="0" smtClean="0"/>
              <a:t>anged vs. single MPPC</a:t>
            </a:r>
            <a:endParaRPr lang="en-US" dirty="0"/>
          </a:p>
        </p:txBody>
      </p:sp>
      <p:pic>
        <p:nvPicPr>
          <p:cNvPr id="9" name="Picture 8" descr="TEK0000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048000" cy="22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05200" y="1676400"/>
            <a:ext cx="4495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Ref1: One MPPC, at nominal voltage, signal current 98 </a:t>
            </a:r>
            <a:r>
              <a:rPr lang="en-US" sz="1400" dirty="0" err="1" smtClean="0"/>
              <a:t>nA</a:t>
            </a:r>
            <a:r>
              <a:rPr lang="en-US" sz="1400" dirty="0" smtClean="0"/>
              <a:t> (2200 pixel) @ 1 kHz rate, dark current 223 </a:t>
            </a:r>
            <a:r>
              <a:rPr lang="en-US" sz="1400" dirty="0" err="1" smtClean="0"/>
              <a:t>nA</a:t>
            </a:r>
            <a:endParaRPr lang="en-US" sz="1400" dirty="0" smtClean="0"/>
          </a:p>
          <a:p>
            <a:pPr>
              <a:spcBef>
                <a:spcPts val="600"/>
              </a:spcBef>
            </a:pPr>
            <a:r>
              <a:rPr lang="en-US" sz="1400" dirty="0" smtClean="0"/>
              <a:t>Ch1: Two MPPC ganged w/o resistors, same voltage, ~same LED drive, not equally illuminated, signal current  179 </a:t>
            </a:r>
            <a:r>
              <a:rPr lang="en-US" sz="1400" dirty="0" err="1" smtClean="0"/>
              <a:t>nA</a:t>
            </a:r>
            <a:r>
              <a:rPr lang="en-US" sz="1400" dirty="0" smtClean="0"/>
              <a:t>, dark current 440 </a:t>
            </a:r>
            <a:r>
              <a:rPr lang="en-US" sz="1400" dirty="0" err="1" smtClean="0"/>
              <a:t>nA</a:t>
            </a:r>
            <a:endParaRPr lang="en-US" sz="1400" dirty="0" smtClean="0"/>
          </a:p>
        </p:txBody>
      </p:sp>
      <p:pic>
        <p:nvPicPr>
          <p:cNvPr id="5" name="Picture 4" descr="TEK0000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962400"/>
            <a:ext cx="3048000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4316105"/>
            <a:ext cx="44958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Ref1: as above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Ch1: Four MPPC ganged w/o resistors, same voltage, not equally illuminated, LED drive adjusted for same signal current  98 </a:t>
            </a:r>
            <a:r>
              <a:rPr lang="en-US" sz="1400" dirty="0" err="1" smtClean="0"/>
              <a:t>nA</a:t>
            </a:r>
            <a:r>
              <a:rPr lang="en-US" sz="1400" dirty="0" smtClean="0"/>
              <a:t>, dark current 849 </a:t>
            </a:r>
            <a:r>
              <a:rPr lang="en-US" sz="1400" dirty="0" err="1" smtClean="0"/>
              <a:t>nA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78386" y="6019800"/>
            <a:ext cx="608500" cy="12311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720 mV/div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6172200"/>
            <a:ext cx="608500" cy="12311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720 mV/div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386" y="3581400"/>
            <a:ext cx="608500" cy="12311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720 mV/div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3733800"/>
            <a:ext cx="608500" cy="12311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720 mV/div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9793" y="5943600"/>
            <a:ext cx="2074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“No problem!”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 with ganged MPPC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1418272"/>
            <a:ext cx="6019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Four ganged MPPC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Same signal as above, 98 </a:t>
            </a:r>
            <a:r>
              <a:rPr lang="en-US" sz="1400" dirty="0" err="1" smtClean="0"/>
              <a:t>nA</a:t>
            </a:r>
            <a:r>
              <a:rPr lang="en-US" sz="1400" dirty="0" smtClean="0"/>
              <a:t> (98 </a:t>
            </a:r>
            <a:r>
              <a:rPr lang="en-US" sz="1400" dirty="0" err="1" smtClean="0"/>
              <a:t>pC</a:t>
            </a:r>
            <a:r>
              <a:rPr lang="en-US" sz="1400" dirty="0" smtClean="0"/>
              <a:t> × 1 kHz)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This should correspond to ~2200 pixels  ( 98 </a:t>
            </a:r>
            <a:r>
              <a:rPr lang="en-US" sz="1400" dirty="0" err="1" smtClean="0"/>
              <a:t>pC</a:t>
            </a:r>
            <a:r>
              <a:rPr lang="en-US" sz="1400" dirty="0" smtClean="0"/>
              <a:t> / (2.75×10</a:t>
            </a:r>
            <a:r>
              <a:rPr lang="en-US" sz="1400" baseline="30000" dirty="0" smtClean="0"/>
              <a:t>5</a:t>
            </a:r>
            <a:r>
              <a:rPr lang="en-US" sz="1400" dirty="0" smtClean="0"/>
              <a:t>×q / pixel) )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Expect statistical noise 1/</a:t>
            </a:r>
            <a:r>
              <a:rPr lang="en-US" sz="1400" dirty="0" err="1" smtClean="0"/>
              <a:t>sqrt</a:t>
            </a:r>
            <a:r>
              <a:rPr lang="en-US" sz="1400" dirty="0" smtClean="0"/>
              <a:t>(2200) = 2.13%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And that is just about what we get, only a little more. (Probably some excess noise factor for MPPC?? And of course some electronics noise.)</a:t>
            </a:r>
          </a:p>
        </p:txBody>
      </p:sp>
      <p:pic>
        <p:nvPicPr>
          <p:cNvPr id="13" name="Picture 12" descr="TEK0000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200400"/>
            <a:ext cx="4572000" cy="3429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93525" y="4646712"/>
            <a:ext cx="570028" cy="1846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2.52 %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Pulse shape;  single-pixel for calibration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1752600"/>
            <a:ext cx="4572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Four ganged MPPC (as above)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This figure illustrates the pulse and its integral with a  65 ns integration gate such as may be used for e-RHIC (10 ns reset, 75 ns period).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Speed is quite adequate and there is some margin to apply further pulse shaping if it proves useful. </a:t>
            </a:r>
          </a:p>
        </p:txBody>
      </p:sp>
      <p:pic>
        <p:nvPicPr>
          <p:cNvPr id="6" name="Picture 5" descr="TEK0000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048000" cy="2286000"/>
          </a:xfrm>
          <a:prstGeom prst="rect">
            <a:avLst/>
          </a:prstGeom>
        </p:spPr>
      </p:pic>
      <p:pic>
        <p:nvPicPr>
          <p:cNvPr id="8" name="Picture 7" descr="TEK00010_lowp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114800"/>
            <a:ext cx="3048000" cy="22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81400" y="3810000"/>
            <a:ext cx="48768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Four ganged MPPC (as above, no changes to the setup except adding  −20×  preamplifier to scope).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Scope is set to 20 MHz BWL to provide a primitive shaping of the pulse.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Few-pixel peaks can be observed, probably well enough for calibration. It </a:t>
            </a:r>
            <a:r>
              <a:rPr lang="en-US" sz="1400" dirty="0" smtClean="0"/>
              <a:t>ought to </a:t>
            </a:r>
            <a:r>
              <a:rPr lang="en-US" sz="1400" dirty="0" smtClean="0"/>
              <a:t>get </a:t>
            </a:r>
            <a:r>
              <a:rPr lang="en-US" sz="1400" dirty="0" smtClean="0"/>
              <a:t>better with adjustment of MPPC bias voltages and with better shaping/readout.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Naively estimate 1 pixel ~410 </a:t>
            </a:r>
            <a:r>
              <a:rPr lang="el-GR" sz="1400" dirty="0" smtClean="0"/>
              <a:t>μ</a:t>
            </a:r>
            <a:r>
              <a:rPr lang="en-US" sz="1400" dirty="0" smtClean="0"/>
              <a:t>V, expected </a:t>
            </a:r>
            <a:r>
              <a:rPr lang="en-US" sz="1400" dirty="0" smtClean="0">
                <a:solidFill>
                  <a:srgbClr val="7030A0"/>
                </a:solidFill>
              </a:rPr>
              <a:t>0.73</a:t>
            </a:r>
            <a:r>
              <a:rPr lang="en-US" sz="1400" baseline="30000" dirty="0" smtClean="0">
                <a:solidFill>
                  <a:srgbClr val="7030A0"/>
                </a:solidFill>
                <a:latin typeface="Arial"/>
                <a:cs typeface="Arial"/>
              </a:rPr>
              <a:t>†</a:t>
            </a:r>
            <a:r>
              <a:rPr lang="en-US" sz="1400" dirty="0" smtClean="0">
                <a:latin typeface="Arial"/>
                <a:cs typeface="Arial"/>
              </a:rPr>
              <a:t>×</a:t>
            </a:r>
            <a:r>
              <a:rPr lang="en-US" sz="1400" dirty="0" smtClean="0"/>
              <a:t>1.232 V / 2200 = 408 </a:t>
            </a:r>
            <a:r>
              <a:rPr lang="el-GR" sz="1400" dirty="0" smtClean="0"/>
              <a:t>μ</a:t>
            </a:r>
            <a:r>
              <a:rPr lang="en-US" sz="1400" dirty="0" smtClean="0"/>
              <a:t>V. Still, a more sophisticated fitting approach is probably needed to put the calibration on sound basis.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6324600"/>
            <a:ext cx="396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100" baseline="30000" dirty="0" smtClean="0">
                <a:solidFill>
                  <a:srgbClr val="7030A0"/>
                </a:solidFill>
                <a:latin typeface="Arial"/>
                <a:cs typeface="Arial"/>
              </a:rPr>
              <a:t>†</a:t>
            </a:r>
            <a:r>
              <a:rPr lang="en-US" sz="1100" dirty="0" smtClean="0">
                <a:solidFill>
                  <a:srgbClr val="7030A0"/>
                </a:solidFill>
              </a:rPr>
              <a:t>This accounts for 20MHz BWL peak gain.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Linearity &amp; signal range</a:t>
            </a:r>
            <a:endParaRPr lang="en-US" dirty="0"/>
          </a:p>
        </p:txBody>
      </p:sp>
      <p:pic>
        <p:nvPicPr>
          <p:cNvPr id="12" name="Picture 11" descr="linearity_20pF_1kOhm_299Oh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2400" y="1485900"/>
            <a:ext cx="6451600" cy="4838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1600200"/>
            <a:ext cx="259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Nonlinearity &lt;&lt;1%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This is based on signal current and so on pixels fired, not incoming photon count, so does not include MPPC pixel-firing nonlinearity. But that part is out of my hands anyway </a:t>
            </a:r>
            <a:r>
              <a:rPr lang="en-US" sz="1400" i="0" dirty="0" smtClean="0">
                <a:solidFill>
                  <a:srgbClr val="00B050"/>
                </a:solidFill>
                <a:sym typeface="Wingdings" pitchFamily="2" charset="2"/>
              </a:rPr>
              <a:t></a:t>
            </a:r>
            <a:r>
              <a:rPr lang="en-US" sz="1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400" dirty="0" smtClean="0">
                <a:sym typeface="Wingdings" pitchFamily="2" charset="2"/>
              </a:rPr>
              <a:t>The preamp load capacitor will be increased slightly to bring the linear range up to ~6000 pixels @ nominal gain.</a:t>
            </a:r>
            <a:endParaRPr 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46251" y="5562600"/>
            <a:ext cx="420949" cy="1846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y=ax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ms_20pF_1kOhm_299Oh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371600"/>
            <a:ext cx="6477000" cy="4857750"/>
          </a:xfrm>
          <a:prstGeom prst="rect">
            <a:avLst/>
          </a:prstGeom>
        </p:spPr>
      </p:pic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1600200"/>
            <a:ext cx="2438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 smtClean="0"/>
              <a:t>As previously noted, there seems to be a small amount of ‘excess noise’ in the MPPC signal. I suppose this is expected?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Based on the trend here, it seems not to be just the additive noise of the electronics.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It could certainly have to do with gain matching between pixels, or with pixel crosstalk, etc.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Of course, the x axis here is just based on the nominal 2.75×10</a:t>
            </a:r>
            <a:r>
              <a:rPr lang="en-US" sz="1400" baseline="30000" dirty="0" smtClean="0"/>
              <a:t>5</a:t>
            </a:r>
            <a:r>
              <a:rPr lang="en-US" sz="1400" dirty="0" smtClean="0"/>
              <a:t> gain, but that is probably not a significant error</a:t>
            </a:r>
            <a:r>
              <a:rPr lang="en-US" sz="1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‘Excess noise’ in the LED?</a:t>
            </a:r>
            <a:endParaRPr lang="en-US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05200" y="2590800"/>
            <a:ext cx="823302" cy="1846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45720" tIns="0" rIns="45720" bIns="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y=1/</a:t>
            </a:r>
            <a:r>
              <a:rPr lang="en-US" sz="1200" dirty="0" err="1" smtClean="0">
                <a:solidFill>
                  <a:srgbClr val="0070C0"/>
                </a:solidFill>
              </a:rPr>
              <a:t>sqrt</a:t>
            </a:r>
            <a:r>
              <a:rPr lang="en-US" sz="1200" dirty="0" smtClean="0">
                <a:solidFill>
                  <a:srgbClr val="0070C0"/>
                </a:solidFill>
              </a:rPr>
              <a:t>(x)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76400"/>
            <a:ext cx="77724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Still in the process of sorting out the cable driver circuit. A couple more days needed.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Connect voltage regulator breadboard to preamp breadboard and ganged MPPC’s, DC coupled. No surprises expected, but </a:t>
            </a:r>
            <a:r>
              <a:rPr lang="en-US" sz="2000" dirty="0" smtClean="0"/>
              <a:t>this simple tes</a:t>
            </a:r>
            <a:r>
              <a:rPr lang="en-US" sz="2000" dirty="0" smtClean="0"/>
              <a:t>t is probably worth doing before making boards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Status of 1-wire / I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C control software @ UCLA?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Layout STAR HCAL FEE board (two </a:t>
            </a:r>
            <a:r>
              <a:rPr lang="en-US" sz="2000" dirty="0" smtClean="0"/>
              <a:t>essentially independent </a:t>
            </a:r>
            <a:r>
              <a:rPr lang="en-US" sz="2000" dirty="0" smtClean="0"/>
              <a:t>copies </a:t>
            </a:r>
            <a:r>
              <a:rPr lang="en-US" sz="2000" dirty="0" smtClean="0"/>
              <a:t>of 4-MPPC </a:t>
            </a:r>
            <a:r>
              <a:rPr lang="en-US" sz="2000" dirty="0" smtClean="0"/>
              <a:t>FEE).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Fabricate (qty=?)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Tests of HCAL FEE at UCLA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F8F3D2"/>
      </a:dk2>
      <a:lt2>
        <a:srgbClr val="B0B2B4"/>
      </a:lt2>
      <a:accent1>
        <a:srgbClr val="7D110C"/>
      </a:accent1>
      <a:accent2>
        <a:srgbClr val="6D6E70"/>
      </a:accent2>
      <a:accent3>
        <a:srgbClr val="FFFFFF"/>
      </a:accent3>
      <a:accent4>
        <a:srgbClr val="000000"/>
      </a:accent4>
      <a:accent5>
        <a:srgbClr val="BFAAAA"/>
      </a:accent5>
      <a:accent6>
        <a:srgbClr val="626365"/>
      </a:accent6>
      <a:hlink>
        <a:srgbClr val="7D110C"/>
      </a:hlink>
      <a:folHlink>
        <a:srgbClr val="6D6E7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9F3D3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BF8E6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F8F3D2"/>
    </a:dk2>
    <a:lt2>
      <a:srgbClr val="B0B2B4"/>
    </a:lt2>
    <a:accent1>
      <a:srgbClr val="7D110C"/>
    </a:accent1>
    <a:accent2>
      <a:srgbClr val="6D6E70"/>
    </a:accent2>
    <a:accent3>
      <a:srgbClr val="FFFFFF"/>
    </a:accent3>
    <a:accent4>
      <a:srgbClr val="000000"/>
    </a:accent4>
    <a:accent5>
      <a:srgbClr val="BFAAAA"/>
    </a:accent5>
    <a:accent6>
      <a:srgbClr val="626365"/>
    </a:accent6>
    <a:hlink>
      <a:srgbClr val="7D110C"/>
    </a:hlink>
    <a:folHlink>
      <a:srgbClr val="6D6E7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5475</TotalTime>
  <Words>1095</Words>
  <Application>Microsoft Office PowerPoint</Application>
  <PresentationFormat>On-screen Show (4:3)</PresentationFormat>
  <Paragraphs>108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 Presentation</vt:lpstr>
      <vt:lpstr>Update on MPPC frontend electronics development at IU</vt:lpstr>
      <vt:lpstr>The setup</vt:lpstr>
      <vt:lpstr>The preamp</vt:lpstr>
      <vt:lpstr>Ganged vs. single MPPC</vt:lpstr>
      <vt:lpstr>Resolution with ganged MPPC</vt:lpstr>
      <vt:lpstr>Pulse shape;  single-pixel for calibration</vt:lpstr>
      <vt:lpstr>Linearity &amp; signal range</vt:lpstr>
      <vt:lpstr>Resolution</vt:lpstr>
      <vt:lpstr>Next steps</vt:lpstr>
      <vt:lpstr>STAR HCAL beam test FEE board</vt:lpstr>
      <vt:lpstr>Control system</vt:lpstr>
      <vt:lpstr>Backup slides</vt:lpstr>
      <vt:lpstr>Requirements for FEE for UCLA W-SciFi calorimeter</vt:lpstr>
      <vt:lpstr>FEE block diagram</vt:lpstr>
      <vt:lpstr>Bias voltage regulator</vt:lpstr>
    </vt:vector>
  </TitlesOfParts>
  <Company>Office of Creative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FGT Readout/DAQ</dc:title>
  <dc:creator>gv</dc:creator>
  <cp:keywords/>
  <cp:lastModifiedBy>gvisser</cp:lastModifiedBy>
  <cp:revision>539</cp:revision>
  <cp:lastPrinted>2006-11-16T20:01:38Z</cp:lastPrinted>
  <dcterms:created xsi:type="dcterms:W3CDTF">2006-11-07T21:52:34Z</dcterms:created>
  <dcterms:modified xsi:type="dcterms:W3CDTF">2013-08-14T17:58:19Z</dcterms:modified>
</cp:coreProperties>
</file>